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16BC711-89C1-4004-9C8D-A9A4EE595523}">
  <a:tblStyle styleId="{E16BC711-89C1-4004-9C8D-A9A4EE595523}"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gif>
</file>

<file path=ppt/media/image13.png>
</file>

<file path=ppt/media/image14.jpg>
</file>

<file path=ppt/media/image15.png>
</file>

<file path=ppt/media/image16.gif>
</file>

<file path=ppt/media/image17.png>
</file>

<file path=ppt/media/image18.png>
</file>

<file path=ppt/media/image19.png>
</file>

<file path=ppt/media/image2.png>
</file>

<file path=ppt/media/image20.gif>
</file>

<file path=ppt/media/image21.gif>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dfedcba78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dfedcba78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Explica como intentamos programar ICP pero fue imposible, asi que usamos un nodo de terceros que utiliza el pointcloud para dar una estimacion.  Explica tanto los problemas de rendimiento como los que se dan cuando la geometria del entorno es muy similar.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fedcba78f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fedcba78f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mapeo se realiza con un dron aparte, este dron tiene una camara y va generando poco a poco el mapa, para controlar el dron utilizamos un paquete llamado JOY para configurar el mando y para guardar los mapas se utiliza el paquete OCTOMAP_SERVER, con esto guardamos un octree (.ot). Si utilizamos el OCTOMAP_SERVER_NODE con el octree publica diversos topics con por ejemplo un markerarray de posiciones ocupadas y otro de posiciones libres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fedcba78f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fedcba78f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s" sz="1400">
                <a:solidFill>
                  <a:schemeClr val="dk1"/>
                </a:solidFill>
              </a:rPr>
              <a:t>Es poco óptimo, sería mucho más eficiente utilizar el octree obtenido con Octomap, pero los octree tienen una estructura de datos bastante complicada. El algoritmo utilizado para recorrer los octree se llaman leaf iteration y no hemos tenido tiempo de aprender a utilizarlo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fedcba78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fedcba78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 hay mucho que decir, quiza hacer incapie en lo de que gazebo no nos permite agarrar cosas por la colision o en como va URDF</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fedcba78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dfedcba78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podemos observar sobreoscilaciones de casi un metro que son preocupantes pero no superan los 1.5m de distancia de seguridad que tenemos en las paredes. En trayectos cortos como los que van a existir entre waypoints la oscilacion es muchisimo menos notoria. Tarda unos 10 segundos en estabilizarse bien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dfedcba78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fedcba78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dfedcba78f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dfedcba78f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dfedcba78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dfedcba78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Los tiempos de carga entre un voxelgrid con 0.3 y 0.5 de resolución son muy distintos, hay que entender que estos tiempos son tan exagerados en parte por las especificaciones de mi ordenador. En el caso de utilizar una resolución de 0.3 tenemos un voxelgrid de 166x166x7, es decir 192892 voxels, y siendo 0.5 es de 100x100x7, es decir 70000 voxels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dfedcba78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dfedcba78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dfedcba78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dfedcba78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fedcba78f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fedcba78f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fedcba78f_3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fedcba78f_3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Utilizamos como ayuda el paquete grvc UAL (explicacion de lo que hace UAL, puedes mirar la memoria)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fedcba78f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fedcba78f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Explicacion de objetivos que idealmente queriamos alcanzar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fedcba78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fedcba78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dfedcba78f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dfedcba78f_3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Se implementa un sistema de nodos en ROS, donde diferenciamos 4 zonas:</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La localización, compuesta de los nodos ICP odometry y KF_node, utiliza los datos del laser scan y del gps para obtener una estimación de la posición</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La planificación, con el nodo A* 3d, obtiene una trayectoria a partir de un mapa que hemos generado previamente</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El control, compuesto por los nodos “controller node” y “gripper control”, actúan sobre la simulación, uno controlando en posición y otro controlando el gripper</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El nodo central, que unifica todos los nodos anteriores, transmite información entre ellos y presenta una interfaz al usuario para que pueda controlar el comportamiento del sistema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fedcba78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fedcba78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Explica urdf y como funciona gazebo. La limitación de coger cosas y las colisiones. Explica como se controla con dos topics y como usamos un nodo para que se controle con un unico servicio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fedcba78f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dfedcba78f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URDF otra vez, el tema de los pointcloud y un poco que es un LIDAR quiza?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23.gif"/><Relationship Id="rId8"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21.gif"/><Relationship Id="rId8"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25.png"/><Relationship Id="rId8" Type="http://schemas.openxmlformats.org/officeDocument/2006/relationships/image" Target="../media/image2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image" Target="../media/image24.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17.png"/><Relationship Id="rId8"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image" Target="../media/image19.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28.png"/><Relationship Id="rId8"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26.png"/><Relationship Id="rId8"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hyperlink" Target="https://drive.google.com/file/d/1Bu8i816bcen4Koo9-Zltdsd-FsrFxJjD/view?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13.png"/><Relationship Id="rId8"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3.png"/><Relationship Id="rId8"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12.gif"/><Relationship Id="rId8"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14.jpg"/><Relationship Id="rId8"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3.png"/><Relationship Id="rId7" Type="http://schemas.openxmlformats.org/officeDocument/2006/relationships/image" Target="../media/image16.gif"/><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title="gráfico del pie de página"/>
          <p:cNvPicPr preferRelativeResize="0"/>
          <p:nvPr/>
        </p:nvPicPr>
        <p:blipFill>
          <a:blip r:embed="rId3">
            <a:alphaModFix/>
          </a:blip>
          <a:stretch>
            <a:fillRect/>
          </a:stretch>
        </p:blipFill>
        <p:spPr>
          <a:xfrm>
            <a:off x="0" y="4076700"/>
            <a:ext cx="9112876" cy="1066800"/>
          </a:xfrm>
          <a:prstGeom prst="rect">
            <a:avLst/>
          </a:prstGeom>
          <a:noFill/>
          <a:ln>
            <a:noFill/>
          </a:ln>
        </p:spPr>
      </p:pic>
      <p:sp>
        <p:nvSpPr>
          <p:cNvPr id="55" name="Google Shape;55;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
              <a:t>Multirotor Repartidor</a:t>
            </a:r>
            <a:endParaRPr/>
          </a:p>
        </p:txBody>
      </p:sp>
      <p:sp>
        <p:nvSpPr>
          <p:cNvPr id="56" name="Google Shape;56;p13"/>
          <p:cNvSpPr txBox="1"/>
          <p:nvPr>
            <p:ph idx="1" type="subTitle"/>
          </p:nvPr>
        </p:nvSpPr>
        <p:spPr>
          <a:xfrm>
            <a:off x="118525" y="3838275"/>
            <a:ext cx="2871000" cy="783300"/>
          </a:xfrm>
          <a:prstGeom prst="rect">
            <a:avLst/>
          </a:prstGeom>
        </p:spPr>
        <p:txBody>
          <a:bodyPr anchorCtr="0" anchor="t" bIns="91425" lIns="91425" spcFirstLastPara="1" rIns="91425" wrap="square" tIns="91425">
            <a:normAutofit fontScale="32500" lnSpcReduction="20000"/>
          </a:bodyPr>
          <a:lstStyle/>
          <a:p>
            <a:pPr indent="0" lvl="0" marL="0" rtl="0" algn="l">
              <a:spcBef>
                <a:spcPts val="0"/>
              </a:spcBef>
              <a:spcAft>
                <a:spcPts val="0"/>
              </a:spcAft>
              <a:buNone/>
            </a:pPr>
            <a:r>
              <a:rPr b="1" lang="es">
                <a:solidFill>
                  <a:srgbClr val="0000FF"/>
                </a:solidFill>
              </a:rPr>
              <a:t>Autores:</a:t>
            </a:r>
            <a:endParaRPr b="1">
              <a:solidFill>
                <a:srgbClr val="0000FF"/>
              </a:solidFill>
            </a:endParaRPr>
          </a:p>
          <a:p>
            <a:pPr indent="0" lvl="0" marL="0" rtl="0" algn="l">
              <a:spcBef>
                <a:spcPts val="0"/>
              </a:spcBef>
              <a:spcAft>
                <a:spcPts val="0"/>
              </a:spcAft>
              <a:buNone/>
            </a:pPr>
            <a:r>
              <a:t/>
            </a:r>
            <a:endParaRPr b="1">
              <a:solidFill>
                <a:srgbClr val="0000FF"/>
              </a:solidFill>
            </a:endParaRPr>
          </a:p>
          <a:p>
            <a:pPr indent="0" lvl="0" marL="0" rtl="0" algn="l">
              <a:spcBef>
                <a:spcPts val="0"/>
              </a:spcBef>
              <a:spcAft>
                <a:spcPts val="0"/>
              </a:spcAft>
              <a:buNone/>
            </a:pPr>
            <a:r>
              <a:rPr lang="es"/>
              <a:t>-</a:t>
            </a:r>
            <a:r>
              <a:rPr lang="es"/>
              <a:t>Eduardo Sotelo Castillo</a:t>
            </a:r>
            <a:endParaRPr/>
          </a:p>
          <a:p>
            <a:pPr indent="0" lvl="0" marL="0" rtl="0" algn="l">
              <a:spcBef>
                <a:spcPts val="0"/>
              </a:spcBef>
              <a:spcAft>
                <a:spcPts val="0"/>
              </a:spcAft>
              <a:buNone/>
            </a:pPr>
            <a:r>
              <a:rPr lang="es"/>
              <a:t>-Jorge Rodríguez Rubio</a:t>
            </a:r>
            <a:endParaRPr/>
          </a:p>
          <a:p>
            <a:pPr indent="0" lvl="0" marL="0" rtl="0" algn="l">
              <a:spcBef>
                <a:spcPts val="0"/>
              </a:spcBef>
              <a:spcAft>
                <a:spcPts val="0"/>
              </a:spcAft>
              <a:buNone/>
            </a:pPr>
            <a:r>
              <a:rPr lang="es"/>
              <a:t>-Alejandro Rodríguez Armesto</a:t>
            </a:r>
            <a:endParaRPr/>
          </a:p>
        </p:txBody>
      </p:sp>
      <p:pic>
        <p:nvPicPr>
          <p:cNvPr id="57" name="Google Shape;57;p13"/>
          <p:cNvPicPr preferRelativeResize="0"/>
          <p:nvPr/>
        </p:nvPicPr>
        <p:blipFill>
          <a:blip r:embed="rId4">
            <a:alphaModFix/>
          </a:blip>
          <a:stretch>
            <a:fillRect/>
          </a:stretch>
        </p:blipFill>
        <p:spPr>
          <a:xfrm>
            <a:off x="0" y="49250"/>
            <a:ext cx="1828800" cy="695325"/>
          </a:xfrm>
          <a:prstGeom prst="rect">
            <a:avLst/>
          </a:prstGeom>
          <a:noFill/>
          <a:ln>
            <a:noFill/>
          </a:ln>
        </p:spPr>
      </p:pic>
      <p:pic>
        <p:nvPicPr>
          <p:cNvPr id="58" name="Google Shape;58;p13"/>
          <p:cNvPicPr preferRelativeResize="0"/>
          <p:nvPr/>
        </p:nvPicPr>
        <p:blipFill>
          <a:blip r:embed="rId5">
            <a:alphaModFix/>
          </a:blip>
          <a:stretch>
            <a:fillRect/>
          </a:stretch>
        </p:blipFill>
        <p:spPr>
          <a:xfrm>
            <a:off x="8436600" y="49250"/>
            <a:ext cx="676275" cy="600075"/>
          </a:xfrm>
          <a:prstGeom prst="rect">
            <a:avLst/>
          </a:prstGeom>
          <a:noFill/>
          <a:ln>
            <a:noFill/>
          </a:ln>
        </p:spPr>
      </p:pic>
      <p:pic>
        <p:nvPicPr>
          <p:cNvPr id="59" name="Google Shape;59;p13" title="línea horizontal"/>
          <p:cNvPicPr preferRelativeResize="0"/>
          <p:nvPr/>
        </p:nvPicPr>
        <p:blipFill>
          <a:blip r:embed="rId6">
            <a:alphaModFix/>
          </a:blip>
          <a:stretch>
            <a:fillRect/>
          </a:stretch>
        </p:blipFill>
        <p:spPr>
          <a:xfrm>
            <a:off x="0" y="698700"/>
            <a:ext cx="9112876" cy="45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56" name="Google Shape;156;p22"/>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57" name="Google Shape;157;p22"/>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58" name="Google Shape;158;p22"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59" name="Google Shape;159;p22"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160" name="Google Shape;160;p22"/>
          <p:cNvPicPr preferRelativeResize="0"/>
          <p:nvPr/>
        </p:nvPicPr>
        <p:blipFill>
          <a:blip r:embed="rId7">
            <a:alphaModFix/>
          </a:blip>
          <a:stretch>
            <a:fillRect/>
          </a:stretch>
        </p:blipFill>
        <p:spPr>
          <a:xfrm>
            <a:off x="4722775" y="1017622"/>
            <a:ext cx="3506375" cy="2882249"/>
          </a:xfrm>
          <a:prstGeom prst="rect">
            <a:avLst/>
          </a:prstGeom>
          <a:noFill/>
          <a:ln>
            <a:noFill/>
          </a:ln>
        </p:spPr>
      </p:pic>
      <p:sp>
        <p:nvSpPr>
          <p:cNvPr id="161" name="Google Shape;161;p22"/>
          <p:cNvSpPr txBox="1"/>
          <p:nvPr/>
        </p:nvSpPr>
        <p:spPr>
          <a:xfrm>
            <a:off x="396625" y="980200"/>
            <a:ext cx="3000000" cy="150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Localización</a:t>
            </a:r>
            <a:endParaRPr b="1" sz="1600">
              <a:solidFill>
                <a:srgbClr val="980000"/>
              </a:solidFill>
            </a:endParaRPr>
          </a:p>
          <a:p>
            <a:pPr indent="-317500" lvl="0" marL="457200" rtl="0" algn="l">
              <a:spcBef>
                <a:spcPts val="0"/>
              </a:spcBef>
              <a:spcAft>
                <a:spcPts val="0"/>
              </a:spcAft>
              <a:buClr>
                <a:schemeClr val="dk1"/>
              </a:buClr>
              <a:buSzPts val="1400"/>
              <a:buChar char="-"/>
            </a:pPr>
            <a:r>
              <a:rPr lang="es">
                <a:solidFill>
                  <a:schemeClr val="dk1"/>
                </a:solidFill>
              </a:rPr>
              <a:t>Usamos rtabmap para el ICP</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Actualizamos con las medidas con GPS</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Integramos todo con filtro de Kalman</a:t>
            </a:r>
            <a:endParaRPr>
              <a:solidFill>
                <a:schemeClr val="dk1"/>
              </a:solidFill>
            </a:endParaRPr>
          </a:p>
        </p:txBody>
      </p:sp>
      <p:pic>
        <p:nvPicPr>
          <p:cNvPr id="162" name="Google Shape;162;p22"/>
          <p:cNvPicPr preferRelativeResize="0"/>
          <p:nvPr/>
        </p:nvPicPr>
        <p:blipFill>
          <a:blip r:embed="rId8">
            <a:alphaModFix/>
          </a:blip>
          <a:stretch>
            <a:fillRect/>
          </a:stretch>
        </p:blipFill>
        <p:spPr>
          <a:xfrm>
            <a:off x="2086875" y="2175050"/>
            <a:ext cx="2290575" cy="2360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68" name="Google Shape;168;p23"/>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69" name="Google Shape;169;p23"/>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70" name="Google Shape;170;p23"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71" name="Google Shape;171;p23"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descr="GitHub - RobustFieldAutonomyLab/spin_hokuyo: spinning Hokuyo form 3D point  cloud" id="172" name="Google Shape;172;p23"/>
          <p:cNvPicPr preferRelativeResize="0"/>
          <p:nvPr/>
        </p:nvPicPr>
        <p:blipFill>
          <a:blip r:embed="rId7">
            <a:alphaModFix/>
          </a:blip>
          <a:stretch>
            <a:fillRect/>
          </a:stretch>
        </p:blipFill>
        <p:spPr>
          <a:xfrm>
            <a:off x="644132" y="2080396"/>
            <a:ext cx="3235368" cy="2588300"/>
          </a:xfrm>
          <a:prstGeom prst="rect">
            <a:avLst/>
          </a:prstGeom>
          <a:noFill/>
          <a:ln>
            <a:noFill/>
          </a:ln>
        </p:spPr>
      </p:pic>
      <p:pic>
        <p:nvPicPr>
          <p:cNvPr id="173" name="Google Shape;173;p23"/>
          <p:cNvPicPr preferRelativeResize="0"/>
          <p:nvPr/>
        </p:nvPicPr>
        <p:blipFill>
          <a:blip r:embed="rId8">
            <a:alphaModFix/>
          </a:blip>
          <a:stretch>
            <a:fillRect/>
          </a:stretch>
        </p:blipFill>
        <p:spPr>
          <a:xfrm>
            <a:off x="5297725" y="1115150"/>
            <a:ext cx="2981325" cy="2276475"/>
          </a:xfrm>
          <a:prstGeom prst="rect">
            <a:avLst/>
          </a:prstGeom>
          <a:noFill/>
          <a:ln>
            <a:noFill/>
          </a:ln>
        </p:spPr>
      </p:pic>
      <p:sp>
        <p:nvSpPr>
          <p:cNvPr id="174" name="Google Shape;174;p23"/>
          <p:cNvSpPr txBox="1"/>
          <p:nvPr/>
        </p:nvSpPr>
        <p:spPr>
          <a:xfrm>
            <a:off x="480875" y="952975"/>
            <a:ext cx="45069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Mapeo</a:t>
            </a:r>
            <a:endParaRPr b="1" sz="1600">
              <a:solidFill>
                <a:srgbClr val="980000"/>
              </a:solidFill>
            </a:endParaRPr>
          </a:p>
          <a:p>
            <a:pPr indent="-317500" lvl="0" marL="457200" rtl="0" algn="l">
              <a:spcBef>
                <a:spcPts val="0"/>
              </a:spcBef>
              <a:spcAft>
                <a:spcPts val="0"/>
              </a:spcAft>
              <a:buClr>
                <a:schemeClr val="dk1"/>
              </a:buClr>
              <a:buSzPts val="1400"/>
              <a:buChar char="-"/>
            </a:pPr>
            <a:r>
              <a:rPr lang="es">
                <a:solidFill>
                  <a:schemeClr val="dk1"/>
                </a:solidFill>
              </a:rPr>
              <a:t>Usamos ROS_quadrotor_simulator y Octomap</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Se obtiene un octree</a:t>
            </a:r>
            <a:endParaRPr>
              <a:solidFill>
                <a:schemeClr val="dk1"/>
              </a:solidFill>
            </a:endParaRPr>
          </a:p>
          <a:p>
            <a:pPr indent="0" lvl="0" marL="0" rtl="0" algn="l">
              <a:spcBef>
                <a:spcPts val="0"/>
              </a:spcBef>
              <a:spcAft>
                <a:spcPts val="0"/>
              </a:spcAft>
              <a:buNone/>
            </a:pPr>
            <a:r>
              <a:t/>
            </a:r>
            <a:endParaRPr b="1" sz="1600">
              <a:solidFill>
                <a:srgbClr val="98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80" name="Google Shape;180;p24"/>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81" name="Google Shape;181;p24"/>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82" name="Google Shape;182;p24"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83" name="Google Shape;183;p24"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184" name="Google Shape;184;p24"/>
          <p:cNvPicPr preferRelativeResize="0"/>
          <p:nvPr/>
        </p:nvPicPr>
        <p:blipFill>
          <a:blip r:embed="rId7">
            <a:alphaModFix/>
          </a:blip>
          <a:stretch>
            <a:fillRect/>
          </a:stretch>
        </p:blipFill>
        <p:spPr>
          <a:xfrm>
            <a:off x="260913" y="2131525"/>
            <a:ext cx="3969120" cy="2530826"/>
          </a:xfrm>
          <a:prstGeom prst="rect">
            <a:avLst/>
          </a:prstGeom>
          <a:noFill/>
          <a:ln>
            <a:noFill/>
          </a:ln>
        </p:spPr>
      </p:pic>
      <p:pic>
        <p:nvPicPr>
          <p:cNvPr descr="Python A* path search algorithm with wall destruction – sophie&amp;#39;s blog" id="185" name="Google Shape;185;p24"/>
          <p:cNvPicPr preferRelativeResize="0"/>
          <p:nvPr/>
        </p:nvPicPr>
        <p:blipFill>
          <a:blip r:embed="rId8">
            <a:alphaModFix/>
          </a:blip>
          <a:stretch>
            <a:fillRect/>
          </a:stretch>
        </p:blipFill>
        <p:spPr>
          <a:xfrm>
            <a:off x="4952300" y="1440164"/>
            <a:ext cx="3726875" cy="2326625"/>
          </a:xfrm>
          <a:prstGeom prst="rect">
            <a:avLst/>
          </a:prstGeom>
          <a:noFill/>
          <a:ln>
            <a:noFill/>
          </a:ln>
        </p:spPr>
      </p:pic>
      <p:sp>
        <p:nvSpPr>
          <p:cNvPr id="186" name="Google Shape;186;p24"/>
          <p:cNvSpPr txBox="1"/>
          <p:nvPr/>
        </p:nvSpPr>
        <p:spPr>
          <a:xfrm>
            <a:off x="252825" y="870900"/>
            <a:ext cx="62430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Planificación</a:t>
            </a:r>
            <a:endParaRPr b="1" sz="1600">
              <a:solidFill>
                <a:srgbClr val="980000"/>
              </a:solidFill>
            </a:endParaRPr>
          </a:p>
          <a:p>
            <a:pPr indent="-317500" lvl="0" marL="457200" rtl="0" algn="l">
              <a:spcBef>
                <a:spcPts val="0"/>
              </a:spcBef>
              <a:spcAft>
                <a:spcPts val="0"/>
              </a:spcAft>
              <a:buClr>
                <a:schemeClr val="dk1"/>
              </a:buClr>
              <a:buSzPts val="1400"/>
              <a:buChar char="-"/>
            </a:pPr>
            <a:r>
              <a:rPr lang="es">
                <a:solidFill>
                  <a:schemeClr val="dk1"/>
                </a:solidFill>
              </a:rPr>
              <a:t>Utilizamos un algoritmo A* para recorrer un voxelgrid (100x100x7) generado con 3 mapas 2D</a:t>
            </a:r>
            <a:endParaRPr>
              <a:solidFill>
                <a:schemeClr val="dk1"/>
              </a:solidFill>
            </a:endParaRPr>
          </a:p>
          <a:p>
            <a:pPr indent="0" lvl="0" marL="457200" rtl="0" algn="l">
              <a:spcBef>
                <a:spcPts val="0"/>
              </a:spcBef>
              <a:spcAft>
                <a:spcPts val="0"/>
              </a:spcAft>
              <a:buNone/>
            </a:pPr>
            <a:r>
              <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5"/>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192" name="Google Shape;192;p25"/>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93" name="Google Shape;193;p25"/>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94" name="Google Shape;194;p25"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95" name="Google Shape;195;p25"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196" name="Google Shape;196;p25"/>
          <p:cNvSpPr txBox="1"/>
          <p:nvPr/>
        </p:nvSpPr>
        <p:spPr>
          <a:xfrm>
            <a:off x="3027450" y="850950"/>
            <a:ext cx="3089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Experimento de la garra</a:t>
            </a:r>
            <a:endParaRPr b="1" sz="1800">
              <a:solidFill>
                <a:srgbClr val="980000"/>
              </a:solidFill>
            </a:endParaRPr>
          </a:p>
        </p:txBody>
      </p:sp>
      <p:pic>
        <p:nvPicPr>
          <p:cNvPr id="197" name="Google Shape;197;p25"/>
          <p:cNvPicPr preferRelativeResize="0"/>
          <p:nvPr/>
        </p:nvPicPr>
        <p:blipFill rotWithShape="1">
          <a:blip r:embed="rId7">
            <a:alphaModFix/>
          </a:blip>
          <a:srcRect b="16184" l="20911" r="0" t="14740"/>
          <a:stretch/>
        </p:blipFill>
        <p:spPr>
          <a:xfrm>
            <a:off x="164775" y="1939413"/>
            <a:ext cx="2670450" cy="1939925"/>
          </a:xfrm>
          <a:prstGeom prst="rect">
            <a:avLst/>
          </a:prstGeom>
          <a:noFill/>
          <a:ln>
            <a:noFill/>
          </a:ln>
        </p:spPr>
      </p:pic>
      <p:sp>
        <p:nvSpPr>
          <p:cNvPr id="198" name="Google Shape;198;p25"/>
          <p:cNvSpPr txBox="1"/>
          <p:nvPr/>
        </p:nvSpPr>
        <p:spPr>
          <a:xfrm>
            <a:off x="0" y="146645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solidFill>
                  <a:schemeClr val="dk1"/>
                </a:solidFill>
              </a:rPr>
              <a:t>Garra relajada</a:t>
            </a:r>
            <a:endParaRPr/>
          </a:p>
        </p:txBody>
      </p:sp>
      <p:pic>
        <p:nvPicPr>
          <p:cNvPr id="199" name="Google Shape;199;p25"/>
          <p:cNvPicPr preferRelativeResize="0"/>
          <p:nvPr/>
        </p:nvPicPr>
        <p:blipFill rotWithShape="1">
          <a:blip r:embed="rId8">
            <a:alphaModFix/>
          </a:blip>
          <a:srcRect b="12541" l="-1450" r="0" t="0"/>
          <a:stretch/>
        </p:blipFill>
        <p:spPr>
          <a:xfrm>
            <a:off x="3065075" y="1917550"/>
            <a:ext cx="2612850" cy="1939900"/>
          </a:xfrm>
          <a:prstGeom prst="rect">
            <a:avLst/>
          </a:prstGeom>
          <a:noFill/>
          <a:ln>
            <a:noFill/>
          </a:ln>
        </p:spPr>
      </p:pic>
      <p:sp>
        <p:nvSpPr>
          <p:cNvPr id="200" name="Google Shape;200;p25"/>
          <p:cNvSpPr txBox="1"/>
          <p:nvPr/>
        </p:nvSpPr>
        <p:spPr>
          <a:xfrm>
            <a:off x="2871500" y="146645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solidFill>
                  <a:schemeClr val="dk1"/>
                </a:solidFill>
              </a:rPr>
              <a:t>Garra abierta</a:t>
            </a:r>
            <a:endParaRPr/>
          </a:p>
        </p:txBody>
      </p:sp>
      <p:sp>
        <p:nvSpPr>
          <p:cNvPr id="201" name="Google Shape;201;p25"/>
          <p:cNvSpPr txBox="1"/>
          <p:nvPr/>
        </p:nvSpPr>
        <p:spPr>
          <a:xfrm>
            <a:off x="5766700" y="146645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solidFill>
                  <a:schemeClr val="dk1"/>
                </a:solidFill>
              </a:rPr>
              <a:t>Garra cerrada</a:t>
            </a:r>
            <a:endParaRPr/>
          </a:p>
        </p:txBody>
      </p:sp>
      <p:pic>
        <p:nvPicPr>
          <p:cNvPr id="202" name="Google Shape;202;p25"/>
          <p:cNvPicPr preferRelativeResize="0"/>
          <p:nvPr/>
        </p:nvPicPr>
        <p:blipFill>
          <a:blip r:embed="rId9">
            <a:alphaModFix/>
          </a:blip>
          <a:stretch>
            <a:fillRect/>
          </a:stretch>
        </p:blipFill>
        <p:spPr>
          <a:xfrm>
            <a:off x="5960275" y="1939425"/>
            <a:ext cx="2612850" cy="1907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208" name="Google Shape;208;p26"/>
          <p:cNvPicPr preferRelativeResize="0"/>
          <p:nvPr/>
        </p:nvPicPr>
        <p:blipFill>
          <a:blip r:embed="rId3">
            <a:alphaModFix/>
          </a:blip>
          <a:stretch>
            <a:fillRect/>
          </a:stretch>
        </p:blipFill>
        <p:spPr>
          <a:xfrm>
            <a:off x="0" y="0"/>
            <a:ext cx="1828800" cy="695325"/>
          </a:xfrm>
          <a:prstGeom prst="rect">
            <a:avLst/>
          </a:prstGeom>
          <a:noFill/>
          <a:ln>
            <a:noFill/>
          </a:ln>
        </p:spPr>
      </p:pic>
      <p:pic>
        <p:nvPicPr>
          <p:cNvPr id="209" name="Google Shape;209;p26"/>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210" name="Google Shape;210;p26"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211" name="Google Shape;211;p26"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212" name="Google Shape;212;p26"/>
          <p:cNvSpPr txBox="1"/>
          <p:nvPr/>
        </p:nvSpPr>
        <p:spPr>
          <a:xfrm>
            <a:off x="3056425" y="807625"/>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Experimento del control</a:t>
            </a:r>
            <a:endParaRPr b="1" sz="1800">
              <a:solidFill>
                <a:srgbClr val="980000"/>
              </a:solidFill>
            </a:endParaRPr>
          </a:p>
        </p:txBody>
      </p:sp>
      <p:pic>
        <p:nvPicPr>
          <p:cNvPr id="213" name="Google Shape;213;p26"/>
          <p:cNvPicPr preferRelativeResize="0"/>
          <p:nvPr/>
        </p:nvPicPr>
        <p:blipFill rotWithShape="1">
          <a:blip r:embed="rId7">
            <a:alphaModFix/>
          </a:blip>
          <a:srcRect b="0" l="0" r="0" t="0"/>
          <a:stretch/>
        </p:blipFill>
        <p:spPr>
          <a:xfrm>
            <a:off x="2071614" y="1269325"/>
            <a:ext cx="4969640" cy="2795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219" name="Google Shape;219;p27"/>
          <p:cNvPicPr preferRelativeResize="0"/>
          <p:nvPr/>
        </p:nvPicPr>
        <p:blipFill>
          <a:blip r:embed="rId3">
            <a:alphaModFix/>
          </a:blip>
          <a:stretch>
            <a:fillRect/>
          </a:stretch>
        </p:blipFill>
        <p:spPr>
          <a:xfrm>
            <a:off x="0" y="0"/>
            <a:ext cx="1828800" cy="695325"/>
          </a:xfrm>
          <a:prstGeom prst="rect">
            <a:avLst/>
          </a:prstGeom>
          <a:noFill/>
          <a:ln>
            <a:noFill/>
          </a:ln>
        </p:spPr>
      </p:pic>
      <p:pic>
        <p:nvPicPr>
          <p:cNvPr id="220" name="Google Shape;220;p27"/>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221" name="Google Shape;221;p27"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222" name="Google Shape;222;p27"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223" name="Google Shape;223;p27"/>
          <p:cNvSpPr txBox="1"/>
          <p:nvPr/>
        </p:nvSpPr>
        <p:spPr>
          <a:xfrm>
            <a:off x="2905200" y="864625"/>
            <a:ext cx="3333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Experimento de localización</a:t>
            </a:r>
            <a:endParaRPr b="1" sz="1800">
              <a:solidFill>
                <a:srgbClr val="980000"/>
              </a:solidFill>
            </a:endParaRPr>
          </a:p>
        </p:txBody>
      </p:sp>
      <p:sp>
        <p:nvSpPr>
          <p:cNvPr id="224" name="Google Shape;224;p27"/>
          <p:cNvSpPr txBox="1"/>
          <p:nvPr/>
        </p:nvSpPr>
        <p:spPr>
          <a:xfrm>
            <a:off x="452125" y="1283275"/>
            <a:ext cx="308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Punto calculado por “rtabmap_ros”</a:t>
            </a:r>
            <a:endParaRPr/>
          </a:p>
        </p:txBody>
      </p:sp>
      <p:pic>
        <p:nvPicPr>
          <p:cNvPr id="225" name="Google Shape;225;p27"/>
          <p:cNvPicPr preferRelativeResize="0"/>
          <p:nvPr/>
        </p:nvPicPr>
        <p:blipFill>
          <a:blip r:embed="rId7">
            <a:alphaModFix/>
          </a:blip>
          <a:stretch>
            <a:fillRect/>
          </a:stretch>
        </p:blipFill>
        <p:spPr>
          <a:xfrm>
            <a:off x="164325" y="1683475"/>
            <a:ext cx="3036699" cy="2277525"/>
          </a:xfrm>
          <a:prstGeom prst="rect">
            <a:avLst/>
          </a:prstGeom>
          <a:noFill/>
          <a:ln>
            <a:noFill/>
          </a:ln>
        </p:spPr>
      </p:pic>
      <p:sp>
        <p:nvSpPr>
          <p:cNvPr id="226" name="Google Shape;226;p27"/>
          <p:cNvSpPr txBox="1"/>
          <p:nvPr/>
        </p:nvSpPr>
        <p:spPr>
          <a:xfrm>
            <a:off x="952775" y="3993750"/>
            <a:ext cx="145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Cov. GPS = 10</a:t>
            </a:r>
            <a:r>
              <a:rPr baseline="30000" lang="es"/>
              <a:t>-2</a:t>
            </a:r>
            <a:endParaRPr baseline="30000"/>
          </a:p>
        </p:txBody>
      </p:sp>
      <p:pic>
        <p:nvPicPr>
          <p:cNvPr id="227" name="Google Shape;227;p27"/>
          <p:cNvPicPr preferRelativeResize="0"/>
          <p:nvPr/>
        </p:nvPicPr>
        <p:blipFill>
          <a:blip r:embed="rId8">
            <a:alphaModFix/>
          </a:blip>
          <a:stretch>
            <a:fillRect/>
          </a:stretch>
        </p:blipFill>
        <p:spPr>
          <a:xfrm>
            <a:off x="3037025" y="1683475"/>
            <a:ext cx="3036699" cy="2277548"/>
          </a:xfrm>
          <a:prstGeom prst="rect">
            <a:avLst/>
          </a:prstGeom>
          <a:noFill/>
          <a:ln>
            <a:noFill/>
          </a:ln>
        </p:spPr>
      </p:pic>
      <p:sp>
        <p:nvSpPr>
          <p:cNvPr id="228" name="Google Shape;228;p27"/>
          <p:cNvSpPr txBox="1"/>
          <p:nvPr/>
        </p:nvSpPr>
        <p:spPr>
          <a:xfrm>
            <a:off x="3860753" y="3993750"/>
            <a:ext cx="145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dk1"/>
                </a:solidFill>
              </a:rPr>
              <a:t>Cov. GPS</a:t>
            </a:r>
            <a:r>
              <a:rPr lang="es"/>
              <a:t> = 10</a:t>
            </a:r>
            <a:r>
              <a:rPr baseline="30000" lang="es"/>
              <a:t>-4</a:t>
            </a:r>
            <a:endParaRPr baseline="30000"/>
          </a:p>
        </p:txBody>
      </p:sp>
      <p:pic>
        <p:nvPicPr>
          <p:cNvPr id="229" name="Google Shape;229;p27"/>
          <p:cNvPicPr preferRelativeResize="0"/>
          <p:nvPr/>
        </p:nvPicPr>
        <p:blipFill>
          <a:blip r:embed="rId9">
            <a:alphaModFix/>
          </a:blip>
          <a:stretch>
            <a:fillRect/>
          </a:stretch>
        </p:blipFill>
        <p:spPr>
          <a:xfrm>
            <a:off x="6073724" y="1664463"/>
            <a:ext cx="2765476" cy="20741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235" name="Google Shape;235;p28"/>
          <p:cNvPicPr preferRelativeResize="0"/>
          <p:nvPr/>
        </p:nvPicPr>
        <p:blipFill>
          <a:blip r:embed="rId3">
            <a:alphaModFix/>
          </a:blip>
          <a:stretch>
            <a:fillRect/>
          </a:stretch>
        </p:blipFill>
        <p:spPr>
          <a:xfrm>
            <a:off x="0" y="0"/>
            <a:ext cx="1828800" cy="695325"/>
          </a:xfrm>
          <a:prstGeom prst="rect">
            <a:avLst/>
          </a:prstGeom>
          <a:noFill/>
          <a:ln>
            <a:noFill/>
          </a:ln>
        </p:spPr>
      </p:pic>
      <p:pic>
        <p:nvPicPr>
          <p:cNvPr id="236" name="Google Shape;236;p28"/>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237" name="Google Shape;237;p28"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238" name="Google Shape;238;p28"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239" name="Google Shape;239;p28"/>
          <p:cNvSpPr txBox="1"/>
          <p:nvPr/>
        </p:nvSpPr>
        <p:spPr>
          <a:xfrm>
            <a:off x="2905200" y="864625"/>
            <a:ext cx="3333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Experimento de localización</a:t>
            </a:r>
            <a:endParaRPr b="1" sz="1800">
              <a:solidFill>
                <a:srgbClr val="980000"/>
              </a:solidFill>
            </a:endParaRPr>
          </a:p>
        </p:txBody>
      </p:sp>
      <p:sp>
        <p:nvSpPr>
          <p:cNvPr id="240" name="Google Shape;240;p28"/>
          <p:cNvSpPr txBox="1"/>
          <p:nvPr/>
        </p:nvSpPr>
        <p:spPr>
          <a:xfrm>
            <a:off x="452125" y="1283275"/>
            <a:ext cx="609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Punto calculado usando T*punto_ant (T proporcionada por rtabmap_ros)</a:t>
            </a:r>
            <a:endParaRPr/>
          </a:p>
        </p:txBody>
      </p:sp>
      <p:pic>
        <p:nvPicPr>
          <p:cNvPr id="241" name="Google Shape;241;p28"/>
          <p:cNvPicPr preferRelativeResize="0"/>
          <p:nvPr/>
        </p:nvPicPr>
        <p:blipFill rotWithShape="1">
          <a:blip r:embed="rId7">
            <a:alphaModFix/>
          </a:blip>
          <a:srcRect b="0" l="0" r="0" t="0"/>
          <a:stretch/>
        </p:blipFill>
        <p:spPr>
          <a:xfrm>
            <a:off x="793575" y="1683475"/>
            <a:ext cx="3036699" cy="2277525"/>
          </a:xfrm>
          <a:prstGeom prst="rect">
            <a:avLst/>
          </a:prstGeom>
          <a:noFill/>
          <a:ln>
            <a:noFill/>
          </a:ln>
        </p:spPr>
      </p:pic>
      <p:pic>
        <p:nvPicPr>
          <p:cNvPr id="242" name="Google Shape;242;p28"/>
          <p:cNvPicPr preferRelativeResize="0"/>
          <p:nvPr/>
        </p:nvPicPr>
        <p:blipFill rotWithShape="1">
          <a:blip r:embed="rId8">
            <a:alphaModFix/>
          </a:blip>
          <a:srcRect b="0" l="0" r="0" t="0"/>
          <a:stretch/>
        </p:blipFill>
        <p:spPr>
          <a:xfrm>
            <a:off x="4124550" y="1683463"/>
            <a:ext cx="3036699" cy="2277548"/>
          </a:xfrm>
          <a:prstGeom prst="rect">
            <a:avLst/>
          </a:prstGeom>
          <a:noFill/>
          <a:ln>
            <a:noFill/>
          </a:ln>
        </p:spPr>
      </p:pic>
      <p:sp>
        <p:nvSpPr>
          <p:cNvPr id="243" name="Google Shape;243;p28"/>
          <p:cNvSpPr txBox="1"/>
          <p:nvPr/>
        </p:nvSpPr>
        <p:spPr>
          <a:xfrm>
            <a:off x="1582028" y="3961000"/>
            <a:ext cx="145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dk1"/>
                </a:solidFill>
              </a:rPr>
              <a:t>Cov. GPS</a:t>
            </a:r>
            <a:r>
              <a:rPr lang="es"/>
              <a:t> = 10</a:t>
            </a:r>
            <a:r>
              <a:rPr baseline="30000" lang="es"/>
              <a:t>-3</a:t>
            </a:r>
            <a:endParaRPr baseline="30000"/>
          </a:p>
        </p:txBody>
      </p:sp>
      <p:sp>
        <p:nvSpPr>
          <p:cNvPr id="244" name="Google Shape;244;p28"/>
          <p:cNvSpPr txBox="1"/>
          <p:nvPr/>
        </p:nvSpPr>
        <p:spPr>
          <a:xfrm>
            <a:off x="4967728" y="3961000"/>
            <a:ext cx="145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chemeClr val="dk1"/>
                </a:solidFill>
              </a:rPr>
              <a:t>Cov. GPS</a:t>
            </a:r>
            <a:r>
              <a:rPr lang="es"/>
              <a:t> = 10</a:t>
            </a:r>
            <a:r>
              <a:rPr baseline="30000" lang="es"/>
              <a:t>-4</a:t>
            </a:r>
            <a:endParaRPr baseline="30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9"/>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250" name="Google Shape;250;p29"/>
          <p:cNvPicPr preferRelativeResize="0"/>
          <p:nvPr/>
        </p:nvPicPr>
        <p:blipFill>
          <a:blip r:embed="rId3">
            <a:alphaModFix/>
          </a:blip>
          <a:stretch>
            <a:fillRect/>
          </a:stretch>
        </p:blipFill>
        <p:spPr>
          <a:xfrm>
            <a:off x="0" y="0"/>
            <a:ext cx="1828800" cy="695325"/>
          </a:xfrm>
          <a:prstGeom prst="rect">
            <a:avLst/>
          </a:prstGeom>
          <a:noFill/>
          <a:ln>
            <a:noFill/>
          </a:ln>
        </p:spPr>
      </p:pic>
      <p:pic>
        <p:nvPicPr>
          <p:cNvPr id="251" name="Google Shape;251;p29"/>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252" name="Google Shape;252;p29"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253" name="Google Shape;253;p29"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254" name="Google Shape;254;p29"/>
          <p:cNvSpPr txBox="1"/>
          <p:nvPr/>
        </p:nvSpPr>
        <p:spPr>
          <a:xfrm>
            <a:off x="3090650" y="91365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Experimento de la planificación</a:t>
            </a:r>
            <a:endParaRPr>
              <a:solidFill>
                <a:srgbClr val="980000"/>
              </a:solidFill>
            </a:endParaRPr>
          </a:p>
        </p:txBody>
      </p:sp>
      <p:graphicFrame>
        <p:nvGraphicFramePr>
          <p:cNvPr id="255" name="Google Shape;255;p29"/>
          <p:cNvGraphicFramePr/>
          <p:nvPr/>
        </p:nvGraphicFramePr>
        <p:xfrm>
          <a:off x="1398950" y="1734250"/>
          <a:ext cx="3000000" cy="3000000"/>
        </p:xfrm>
        <a:graphic>
          <a:graphicData uri="http://schemas.openxmlformats.org/drawingml/2006/table">
            <a:tbl>
              <a:tblPr>
                <a:noFill/>
                <a:tableStyleId>{E16BC711-89C1-4004-9C8D-A9A4EE595523}</a:tableStyleId>
              </a:tblPr>
              <a:tblGrid>
                <a:gridCol w="2156825"/>
                <a:gridCol w="2156825"/>
                <a:gridCol w="2156825"/>
              </a:tblGrid>
              <a:tr h="543300">
                <a:tc>
                  <a:txBody>
                    <a:bodyPr/>
                    <a:lstStyle/>
                    <a:p>
                      <a:pPr indent="0" lvl="0" marL="0" rtl="0" algn="ctr">
                        <a:spcBef>
                          <a:spcPts val="0"/>
                        </a:spcBef>
                        <a:spcAft>
                          <a:spcPts val="0"/>
                        </a:spcAft>
                        <a:buNone/>
                      </a:pPr>
                      <a:r>
                        <a:rPr b="1" lang="es" sz="1300">
                          <a:solidFill>
                            <a:srgbClr val="FFFFFF"/>
                          </a:solidFill>
                          <a:latin typeface="Roboto"/>
                          <a:ea typeface="Roboto"/>
                          <a:cs typeface="Roboto"/>
                          <a:sym typeface="Roboto"/>
                        </a:rPr>
                        <a:t>Trayectoria</a:t>
                      </a:r>
                      <a:endParaRPr b="1" sz="1300">
                        <a:solidFill>
                          <a:srgbClr val="FFFFFF"/>
                        </a:solidFill>
                        <a:latin typeface="Roboto"/>
                        <a:ea typeface="Roboto"/>
                        <a:cs typeface="Roboto"/>
                        <a:sym typeface="Roboto"/>
                      </a:endParaRPr>
                    </a:p>
                  </a:txBody>
                  <a:tcPr marT="63500" marB="63500" marR="63500" marL="63500" anchor="ctr">
                    <a:solidFill>
                      <a:srgbClr val="CC0000"/>
                    </a:solidFill>
                  </a:tcPr>
                </a:tc>
                <a:tc>
                  <a:txBody>
                    <a:bodyPr/>
                    <a:lstStyle/>
                    <a:p>
                      <a:pPr indent="0" lvl="0" marL="0" rtl="0" algn="ctr">
                        <a:spcBef>
                          <a:spcPts val="0"/>
                        </a:spcBef>
                        <a:spcAft>
                          <a:spcPts val="0"/>
                        </a:spcAft>
                        <a:buNone/>
                      </a:pPr>
                      <a:r>
                        <a:rPr b="1" lang="es" sz="1300">
                          <a:solidFill>
                            <a:srgbClr val="FFFFFF"/>
                          </a:solidFill>
                          <a:latin typeface="Roboto"/>
                          <a:ea typeface="Roboto"/>
                          <a:cs typeface="Roboto"/>
                          <a:sym typeface="Roboto"/>
                        </a:rPr>
                        <a:t>Resolución 0.3</a:t>
                      </a:r>
                      <a:endParaRPr b="1" sz="1300">
                        <a:solidFill>
                          <a:srgbClr val="FFFFFF"/>
                        </a:solidFill>
                        <a:latin typeface="Roboto"/>
                        <a:ea typeface="Roboto"/>
                        <a:cs typeface="Roboto"/>
                        <a:sym typeface="Roboto"/>
                      </a:endParaRPr>
                    </a:p>
                  </a:txBody>
                  <a:tcPr marT="63500" marB="63500" marR="63500" marL="63500" anchor="ctr">
                    <a:solidFill>
                      <a:srgbClr val="CC0000"/>
                    </a:solidFill>
                  </a:tcPr>
                </a:tc>
                <a:tc>
                  <a:txBody>
                    <a:bodyPr/>
                    <a:lstStyle/>
                    <a:p>
                      <a:pPr indent="0" lvl="0" marL="0" rtl="0" algn="ctr">
                        <a:spcBef>
                          <a:spcPts val="0"/>
                        </a:spcBef>
                        <a:spcAft>
                          <a:spcPts val="0"/>
                        </a:spcAft>
                        <a:buNone/>
                      </a:pPr>
                      <a:r>
                        <a:rPr b="1" lang="es" sz="1300">
                          <a:solidFill>
                            <a:srgbClr val="FFFFFF"/>
                          </a:solidFill>
                          <a:latin typeface="Roboto"/>
                          <a:ea typeface="Roboto"/>
                          <a:cs typeface="Roboto"/>
                          <a:sym typeface="Roboto"/>
                        </a:rPr>
                        <a:t>Resolución 0.5</a:t>
                      </a:r>
                      <a:endParaRPr b="1" sz="1300">
                        <a:solidFill>
                          <a:srgbClr val="FFFFFF"/>
                        </a:solidFill>
                        <a:latin typeface="Roboto"/>
                        <a:ea typeface="Roboto"/>
                        <a:cs typeface="Roboto"/>
                        <a:sym typeface="Roboto"/>
                      </a:endParaRPr>
                    </a:p>
                  </a:txBody>
                  <a:tcPr marT="63500" marB="63500" marR="63500" marL="63500" anchor="ctr">
                    <a:solidFill>
                      <a:srgbClr val="CC0000"/>
                    </a:solidFill>
                  </a:tcPr>
                </a:tc>
              </a:tr>
              <a:tr h="495825">
                <a:tc>
                  <a:txBody>
                    <a:bodyPr/>
                    <a:lstStyle/>
                    <a:p>
                      <a:pPr indent="0" lvl="0" marL="0" rtl="0" algn="ctr">
                        <a:spcBef>
                          <a:spcPts val="0"/>
                        </a:spcBef>
                        <a:spcAft>
                          <a:spcPts val="0"/>
                        </a:spcAft>
                        <a:buNone/>
                      </a:pPr>
                      <a:r>
                        <a:rPr b="1" lang="es" sz="1100">
                          <a:solidFill>
                            <a:srgbClr val="666666"/>
                          </a:solidFill>
                          <a:latin typeface="Roboto"/>
                          <a:ea typeface="Roboto"/>
                          <a:cs typeface="Roboto"/>
                          <a:sym typeface="Roboto"/>
                        </a:rPr>
                        <a:t>(0,0,0) a (-16,-1-6)</a:t>
                      </a:r>
                      <a:endParaRPr b="1" sz="1100">
                        <a:solidFill>
                          <a:srgbClr val="666666"/>
                        </a:solidFill>
                        <a:latin typeface="Roboto"/>
                        <a:ea typeface="Roboto"/>
                        <a:cs typeface="Roboto"/>
                        <a:sym typeface="Roboto"/>
                      </a:endParaRPr>
                    </a:p>
                  </a:txBody>
                  <a:tcPr marT="63500" marB="63500" marR="63500" marL="63500" anchor="ctr">
                    <a:solidFill>
                      <a:srgbClr val="F4CCCC"/>
                    </a:solidFill>
                  </a:tcP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295.64s</a:t>
                      </a:r>
                      <a:endParaRPr sz="1100">
                        <a:solidFill>
                          <a:srgbClr val="666666"/>
                        </a:solidFill>
                        <a:latin typeface="Roboto"/>
                        <a:ea typeface="Roboto"/>
                        <a:cs typeface="Roboto"/>
                        <a:sym typeface="Roboto"/>
                      </a:endParaRPr>
                    </a:p>
                  </a:txBody>
                  <a:tcPr marT="63500" marB="63500" marR="63500" marL="63500" anchor="ct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39.83s</a:t>
                      </a:r>
                      <a:endParaRPr sz="1100">
                        <a:solidFill>
                          <a:srgbClr val="666666"/>
                        </a:solidFill>
                        <a:latin typeface="Roboto"/>
                        <a:ea typeface="Roboto"/>
                        <a:cs typeface="Roboto"/>
                        <a:sym typeface="Roboto"/>
                      </a:endParaRPr>
                    </a:p>
                  </a:txBody>
                  <a:tcPr marT="63500" marB="63500" marR="63500" marL="63500" anchor="ctr"/>
                </a:tc>
              </a:tr>
              <a:tr h="495825">
                <a:tc>
                  <a:txBody>
                    <a:bodyPr/>
                    <a:lstStyle/>
                    <a:p>
                      <a:pPr indent="0" lvl="0" marL="0" rtl="0" algn="ctr">
                        <a:spcBef>
                          <a:spcPts val="0"/>
                        </a:spcBef>
                        <a:spcAft>
                          <a:spcPts val="0"/>
                        </a:spcAft>
                        <a:buNone/>
                      </a:pPr>
                      <a:r>
                        <a:rPr b="1" lang="es" sz="1100">
                          <a:solidFill>
                            <a:srgbClr val="666666"/>
                          </a:solidFill>
                          <a:latin typeface="Roboto"/>
                          <a:ea typeface="Roboto"/>
                          <a:cs typeface="Roboto"/>
                          <a:sym typeface="Roboto"/>
                        </a:rPr>
                        <a:t>(-16,-1,6) a (16,-1,3)</a:t>
                      </a:r>
                      <a:endParaRPr b="1" sz="1100">
                        <a:solidFill>
                          <a:srgbClr val="666666"/>
                        </a:solidFill>
                        <a:latin typeface="Roboto"/>
                        <a:ea typeface="Roboto"/>
                        <a:cs typeface="Roboto"/>
                        <a:sym typeface="Roboto"/>
                      </a:endParaRPr>
                    </a:p>
                  </a:txBody>
                  <a:tcPr marT="63500" marB="63500" marR="63500" marL="63500" anchor="ctr">
                    <a:solidFill>
                      <a:srgbClr val="F4CCCC"/>
                    </a:solidFill>
                  </a:tcP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2916.39s</a:t>
                      </a:r>
                      <a:endParaRPr sz="1100">
                        <a:solidFill>
                          <a:srgbClr val="666666"/>
                        </a:solidFill>
                        <a:latin typeface="Roboto"/>
                        <a:ea typeface="Roboto"/>
                        <a:cs typeface="Roboto"/>
                        <a:sym typeface="Roboto"/>
                      </a:endParaRPr>
                    </a:p>
                  </a:txBody>
                  <a:tcPr marT="63500" marB="63500" marR="63500" marL="63500" anchor="ct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96.01s</a:t>
                      </a:r>
                      <a:endParaRPr sz="1100">
                        <a:solidFill>
                          <a:srgbClr val="666666"/>
                        </a:solidFill>
                        <a:latin typeface="Roboto"/>
                        <a:ea typeface="Roboto"/>
                        <a:cs typeface="Roboto"/>
                        <a:sym typeface="Roboto"/>
                      </a:endParaRPr>
                    </a:p>
                  </a:txBody>
                  <a:tcPr marT="63500" marB="63500" marR="63500" marL="63500" anchor="ctr"/>
                </a:tc>
              </a:tr>
              <a:tr h="495825">
                <a:tc>
                  <a:txBody>
                    <a:bodyPr/>
                    <a:lstStyle/>
                    <a:p>
                      <a:pPr indent="0" lvl="0" marL="0" rtl="0" algn="ctr">
                        <a:spcBef>
                          <a:spcPts val="0"/>
                        </a:spcBef>
                        <a:spcAft>
                          <a:spcPts val="0"/>
                        </a:spcAft>
                        <a:buNone/>
                      </a:pPr>
                      <a:r>
                        <a:rPr b="1" lang="es" sz="1100">
                          <a:solidFill>
                            <a:srgbClr val="666666"/>
                          </a:solidFill>
                          <a:latin typeface="Roboto"/>
                          <a:ea typeface="Roboto"/>
                          <a:cs typeface="Roboto"/>
                          <a:sym typeface="Roboto"/>
                        </a:rPr>
                        <a:t>(17,17,1) a (-3,-3,5)</a:t>
                      </a:r>
                      <a:endParaRPr b="1" sz="1100">
                        <a:solidFill>
                          <a:srgbClr val="666666"/>
                        </a:solidFill>
                        <a:latin typeface="Roboto"/>
                        <a:ea typeface="Roboto"/>
                        <a:cs typeface="Roboto"/>
                        <a:sym typeface="Roboto"/>
                      </a:endParaRPr>
                    </a:p>
                  </a:txBody>
                  <a:tcPr marT="63500" marB="63500" marR="63500" marL="63500" anchor="ctr">
                    <a:solidFill>
                      <a:srgbClr val="F4CCCC"/>
                    </a:solidFill>
                  </a:tcP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3222.14s</a:t>
                      </a:r>
                      <a:endParaRPr sz="1100">
                        <a:solidFill>
                          <a:srgbClr val="666666"/>
                        </a:solidFill>
                        <a:latin typeface="Roboto"/>
                        <a:ea typeface="Roboto"/>
                        <a:cs typeface="Roboto"/>
                        <a:sym typeface="Roboto"/>
                      </a:endParaRPr>
                    </a:p>
                  </a:txBody>
                  <a:tcPr marT="63500" marB="63500" marR="63500" marL="63500" anchor="ctr"/>
                </a:tc>
                <a:tc>
                  <a:txBody>
                    <a:bodyPr/>
                    <a:lstStyle/>
                    <a:p>
                      <a:pPr indent="0" lvl="0" marL="0" rtl="0" algn="ctr">
                        <a:spcBef>
                          <a:spcPts val="0"/>
                        </a:spcBef>
                        <a:spcAft>
                          <a:spcPts val="0"/>
                        </a:spcAft>
                        <a:buNone/>
                      </a:pPr>
                      <a:r>
                        <a:rPr lang="es" sz="1100">
                          <a:solidFill>
                            <a:srgbClr val="666666"/>
                          </a:solidFill>
                          <a:latin typeface="Roboto"/>
                          <a:ea typeface="Roboto"/>
                          <a:cs typeface="Roboto"/>
                          <a:sym typeface="Roboto"/>
                        </a:rPr>
                        <a:t>117.68s</a:t>
                      </a:r>
                      <a:endParaRPr sz="1100">
                        <a:solidFill>
                          <a:srgbClr val="666666"/>
                        </a:solidFill>
                        <a:latin typeface="Roboto"/>
                        <a:ea typeface="Roboto"/>
                        <a:cs typeface="Roboto"/>
                        <a:sym typeface="Roboto"/>
                      </a:endParaRPr>
                    </a:p>
                  </a:txBody>
                  <a:tcPr marT="63500" marB="63500" marR="63500" marL="63500" anchor="ct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Experimentos</a:t>
            </a:r>
            <a:endParaRPr/>
          </a:p>
        </p:txBody>
      </p:sp>
      <p:pic>
        <p:nvPicPr>
          <p:cNvPr id="261" name="Google Shape;261;p30"/>
          <p:cNvPicPr preferRelativeResize="0"/>
          <p:nvPr/>
        </p:nvPicPr>
        <p:blipFill>
          <a:blip r:embed="rId3">
            <a:alphaModFix/>
          </a:blip>
          <a:stretch>
            <a:fillRect/>
          </a:stretch>
        </p:blipFill>
        <p:spPr>
          <a:xfrm>
            <a:off x="0" y="0"/>
            <a:ext cx="1828800" cy="695325"/>
          </a:xfrm>
          <a:prstGeom prst="rect">
            <a:avLst/>
          </a:prstGeom>
          <a:noFill/>
          <a:ln>
            <a:noFill/>
          </a:ln>
        </p:spPr>
      </p:pic>
      <p:pic>
        <p:nvPicPr>
          <p:cNvPr id="262" name="Google Shape;262;p30"/>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263" name="Google Shape;263;p30"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264" name="Google Shape;264;p30"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265" name="Google Shape;265;p30"/>
          <p:cNvSpPr txBox="1"/>
          <p:nvPr/>
        </p:nvSpPr>
        <p:spPr>
          <a:xfrm>
            <a:off x="2615725" y="979975"/>
            <a:ext cx="4244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800">
                <a:solidFill>
                  <a:srgbClr val="980000"/>
                </a:solidFill>
              </a:rPr>
              <a:t>Implementación del sistema completo</a:t>
            </a:r>
            <a:endParaRPr b="1" sz="1800">
              <a:solidFill>
                <a:srgbClr val="980000"/>
              </a:solidFill>
            </a:endParaRPr>
          </a:p>
        </p:txBody>
      </p:sp>
      <p:sp>
        <p:nvSpPr>
          <p:cNvPr id="266" name="Google Shape;266;p30"/>
          <p:cNvSpPr txBox="1"/>
          <p:nvPr/>
        </p:nvSpPr>
        <p:spPr>
          <a:xfrm>
            <a:off x="3056438" y="25717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67" name="Google Shape;267;p30"/>
          <p:cNvSpPr txBox="1"/>
          <p:nvPr/>
        </p:nvSpPr>
        <p:spPr>
          <a:xfrm>
            <a:off x="2893225" y="1997200"/>
            <a:ext cx="374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7"/>
              </a:rPr>
              <a:t>Video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Introducción</a:t>
            </a:r>
            <a:endParaRPr/>
          </a:p>
        </p:txBody>
      </p:sp>
      <p:pic>
        <p:nvPicPr>
          <p:cNvPr id="65" name="Google Shape;65;p14"/>
          <p:cNvPicPr preferRelativeResize="0"/>
          <p:nvPr/>
        </p:nvPicPr>
        <p:blipFill>
          <a:blip r:embed="rId3">
            <a:alphaModFix/>
          </a:blip>
          <a:stretch>
            <a:fillRect/>
          </a:stretch>
        </p:blipFill>
        <p:spPr>
          <a:xfrm>
            <a:off x="0" y="0"/>
            <a:ext cx="1828800" cy="695325"/>
          </a:xfrm>
          <a:prstGeom prst="rect">
            <a:avLst/>
          </a:prstGeom>
          <a:noFill/>
          <a:ln>
            <a:noFill/>
          </a:ln>
        </p:spPr>
      </p:pic>
      <p:pic>
        <p:nvPicPr>
          <p:cNvPr id="66" name="Google Shape;66;p14"/>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67" name="Google Shape;67;p14"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68" name="Google Shape;68;p14"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69" name="Google Shape;69;p14"/>
          <p:cNvPicPr preferRelativeResize="0"/>
          <p:nvPr/>
        </p:nvPicPr>
        <p:blipFill>
          <a:blip r:embed="rId7">
            <a:alphaModFix/>
          </a:blip>
          <a:stretch>
            <a:fillRect/>
          </a:stretch>
        </p:blipFill>
        <p:spPr>
          <a:xfrm>
            <a:off x="2854888" y="990146"/>
            <a:ext cx="3471525" cy="284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rotWithShape="1">
          <a:blip r:embed="rId3">
            <a:alphaModFix/>
          </a:blip>
          <a:srcRect b="69" l="0" r="0" t="59"/>
          <a:stretch/>
        </p:blipFill>
        <p:spPr>
          <a:xfrm>
            <a:off x="1828800" y="1664250"/>
            <a:ext cx="5448751" cy="2826446"/>
          </a:xfrm>
          <a:prstGeom prst="rect">
            <a:avLst/>
          </a:prstGeom>
          <a:noFill/>
          <a:ln>
            <a:noFill/>
          </a:ln>
        </p:spPr>
      </p:pic>
      <p:sp>
        <p:nvSpPr>
          <p:cNvPr id="75" name="Google Shape;75;p15"/>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Introducción</a:t>
            </a:r>
            <a:endParaRPr/>
          </a:p>
        </p:txBody>
      </p:sp>
      <p:pic>
        <p:nvPicPr>
          <p:cNvPr id="76" name="Google Shape;76;p15"/>
          <p:cNvPicPr preferRelativeResize="0"/>
          <p:nvPr/>
        </p:nvPicPr>
        <p:blipFill>
          <a:blip r:embed="rId4">
            <a:alphaModFix/>
          </a:blip>
          <a:stretch>
            <a:fillRect/>
          </a:stretch>
        </p:blipFill>
        <p:spPr>
          <a:xfrm>
            <a:off x="0" y="0"/>
            <a:ext cx="1828800" cy="695325"/>
          </a:xfrm>
          <a:prstGeom prst="rect">
            <a:avLst/>
          </a:prstGeom>
          <a:noFill/>
          <a:ln>
            <a:noFill/>
          </a:ln>
        </p:spPr>
      </p:pic>
      <p:pic>
        <p:nvPicPr>
          <p:cNvPr id="77" name="Google Shape;77;p15"/>
          <p:cNvPicPr preferRelativeResize="0"/>
          <p:nvPr/>
        </p:nvPicPr>
        <p:blipFill>
          <a:blip r:embed="rId5">
            <a:alphaModFix/>
          </a:blip>
          <a:stretch>
            <a:fillRect/>
          </a:stretch>
        </p:blipFill>
        <p:spPr>
          <a:xfrm>
            <a:off x="8436600" y="49250"/>
            <a:ext cx="676275" cy="600075"/>
          </a:xfrm>
          <a:prstGeom prst="rect">
            <a:avLst/>
          </a:prstGeom>
          <a:noFill/>
          <a:ln>
            <a:noFill/>
          </a:ln>
        </p:spPr>
      </p:pic>
      <p:pic>
        <p:nvPicPr>
          <p:cNvPr id="78" name="Google Shape;78;p15" title="línea horizontal"/>
          <p:cNvPicPr preferRelativeResize="0"/>
          <p:nvPr/>
        </p:nvPicPr>
        <p:blipFill>
          <a:blip r:embed="rId6">
            <a:alphaModFix/>
          </a:blip>
          <a:stretch>
            <a:fillRect/>
          </a:stretch>
        </p:blipFill>
        <p:spPr>
          <a:xfrm>
            <a:off x="0" y="698700"/>
            <a:ext cx="9112876" cy="45875"/>
          </a:xfrm>
          <a:prstGeom prst="rect">
            <a:avLst/>
          </a:prstGeom>
          <a:noFill/>
          <a:ln>
            <a:noFill/>
          </a:ln>
        </p:spPr>
      </p:pic>
      <p:pic>
        <p:nvPicPr>
          <p:cNvPr id="79" name="Google Shape;79;p15" title="gráfico del pie de página"/>
          <p:cNvPicPr preferRelativeResize="0"/>
          <p:nvPr/>
        </p:nvPicPr>
        <p:blipFill>
          <a:blip r:embed="rId7">
            <a:alphaModFix/>
          </a:blip>
          <a:stretch>
            <a:fillRect/>
          </a:stretch>
        </p:blipFill>
        <p:spPr>
          <a:xfrm>
            <a:off x="18650" y="4076700"/>
            <a:ext cx="9144000" cy="1066800"/>
          </a:xfrm>
          <a:prstGeom prst="rect">
            <a:avLst/>
          </a:prstGeom>
          <a:noFill/>
          <a:ln>
            <a:noFill/>
          </a:ln>
        </p:spPr>
      </p:pic>
      <p:pic>
        <p:nvPicPr>
          <p:cNvPr id="80" name="Google Shape;80;p15"/>
          <p:cNvPicPr preferRelativeResize="0"/>
          <p:nvPr/>
        </p:nvPicPr>
        <p:blipFill>
          <a:blip r:embed="rId8">
            <a:alphaModFix/>
          </a:blip>
          <a:stretch>
            <a:fillRect/>
          </a:stretch>
        </p:blipFill>
        <p:spPr>
          <a:xfrm>
            <a:off x="3138714" y="807625"/>
            <a:ext cx="2749574" cy="732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Introducción</a:t>
            </a:r>
            <a:endParaRPr/>
          </a:p>
        </p:txBody>
      </p:sp>
      <p:pic>
        <p:nvPicPr>
          <p:cNvPr id="86" name="Google Shape;86;p16"/>
          <p:cNvPicPr preferRelativeResize="0"/>
          <p:nvPr/>
        </p:nvPicPr>
        <p:blipFill>
          <a:blip r:embed="rId3">
            <a:alphaModFix/>
          </a:blip>
          <a:stretch>
            <a:fillRect/>
          </a:stretch>
        </p:blipFill>
        <p:spPr>
          <a:xfrm>
            <a:off x="0" y="0"/>
            <a:ext cx="1828800" cy="695325"/>
          </a:xfrm>
          <a:prstGeom prst="rect">
            <a:avLst/>
          </a:prstGeom>
          <a:noFill/>
          <a:ln>
            <a:noFill/>
          </a:ln>
        </p:spPr>
      </p:pic>
      <p:pic>
        <p:nvPicPr>
          <p:cNvPr id="87" name="Google Shape;87;p16"/>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88" name="Google Shape;88;p16"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89" name="Google Shape;89;p16"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90" name="Google Shape;90;p16"/>
          <p:cNvPicPr preferRelativeResize="0"/>
          <p:nvPr/>
        </p:nvPicPr>
        <p:blipFill>
          <a:blip r:embed="rId7">
            <a:alphaModFix/>
          </a:blip>
          <a:stretch>
            <a:fillRect/>
          </a:stretch>
        </p:blipFill>
        <p:spPr>
          <a:xfrm>
            <a:off x="6293475" y="1500188"/>
            <a:ext cx="2143125" cy="2143125"/>
          </a:xfrm>
          <a:prstGeom prst="rect">
            <a:avLst/>
          </a:prstGeom>
          <a:noFill/>
          <a:ln>
            <a:noFill/>
          </a:ln>
        </p:spPr>
      </p:pic>
      <p:pic>
        <p:nvPicPr>
          <p:cNvPr id="91" name="Google Shape;91;p16"/>
          <p:cNvPicPr preferRelativeResize="0"/>
          <p:nvPr/>
        </p:nvPicPr>
        <p:blipFill>
          <a:blip r:embed="rId8">
            <a:alphaModFix/>
          </a:blip>
          <a:stretch>
            <a:fillRect/>
          </a:stretch>
        </p:blipFill>
        <p:spPr>
          <a:xfrm>
            <a:off x="193450" y="1266325"/>
            <a:ext cx="5988675" cy="23769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Objetivo</a:t>
            </a:r>
            <a:endParaRPr/>
          </a:p>
        </p:txBody>
      </p:sp>
      <p:pic>
        <p:nvPicPr>
          <p:cNvPr id="97" name="Google Shape;97;p17"/>
          <p:cNvPicPr preferRelativeResize="0"/>
          <p:nvPr/>
        </p:nvPicPr>
        <p:blipFill>
          <a:blip r:embed="rId3">
            <a:alphaModFix/>
          </a:blip>
          <a:stretch>
            <a:fillRect/>
          </a:stretch>
        </p:blipFill>
        <p:spPr>
          <a:xfrm>
            <a:off x="0" y="0"/>
            <a:ext cx="1828800" cy="695325"/>
          </a:xfrm>
          <a:prstGeom prst="rect">
            <a:avLst/>
          </a:prstGeom>
          <a:noFill/>
          <a:ln>
            <a:noFill/>
          </a:ln>
        </p:spPr>
      </p:pic>
      <p:pic>
        <p:nvPicPr>
          <p:cNvPr id="98" name="Google Shape;98;p17"/>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99" name="Google Shape;99;p17"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00" name="Google Shape;100;p17"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101" name="Google Shape;101;p17"/>
          <p:cNvPicPr preferRelativeResize="0"/>
          <p:nvPr/>
        </p:nvPicPr>
        <p:blipFill>
          <a:blip r:embed="rId7">
            <a:alphaModFix/>
          </a:blip>
          <a:stretch>
            <a:fillRect/>
          </a:stretch>
        </p:blipFill>
        <p:spPr>
          <a:xfrm>
            <a:off x="4986901" y="951375"/>
            <a:ext cx="4086990" cy="3065238"/>
          </a:xfrm>
          <a:prstGeom prst="rect">
            <a:avLst/>
          </a:prstGeom>
          <a:noFill/>
          <a:ln>
            <a:noFill/>
          </a:ln>
        </p:spPr>
      </p:pic>
      <p:sp>
        <p:nvSpPr>
          <p:cNvPr id="102" name="Google Shape;102;p17"/>
          <p:cNvSpPr txBox="1"/>
          <p:nvPr/>
        </p:nvSpPr>
        <p:spPr>
          <a:xfrm>
            <a:off x="438425" y="1071250"/>
            <a:ext cx="30891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Localización:</a:t>
            </a:r>
            <a:endParaRPr b="1" sz="1600">
              <a:solidFill>
                <a:srgbClr val="980000"/>
              </a:solidFill>
            </a:endParaRPr>
          </a:p>
          <a:p>
            <a:pPr indent="0" lvl="0" marL="0" rtl="0" algn="l">
              <a:spcBef>
                <a:spcPts val="0"/>
              </a:spcBef>
              <a:spcAft>
                <a:spcPts val="0"/>
              </a:spcAft>
              <a:buNone/>
            </a:pPr>
            <a:r>
              <a:rPr lang="es"/>
              <a:t>	- </a:t>
            </a:r>
            <a:r>
              <a:rPr lang="es"/>
              <a:t>Lidar odometry (ICP)</a:t>
            </a:r>
            <a:endParaRPr/>
          </a:p>
          <a:p>
            <a:pPr indent="0" lvl="0" marL="0" rtl="0" algn="l">
              <a:spcBef>
                <a:spcPts val="0"/>
              </a:spcBef>
              <a:spcAft>
                <a:spcPts val="0"/>
              </a:spcAft>
              <a:buNone/>
            </a:pPr>
            <a:r>
              <a:rPr lang="es"/>
              <a:t>	- GPS</a:t>
            </a:r>
            <a:endParaRPr/>
          </a:p>
          <a:p>
            <a:pPr indent="0" lvl="0" marL="0" rtl="0" algn="l">
              <a:spcBef>
                <a:spcPts val="0"/>
              </a:spcBef>
              <a:spcAft>
                <a:spcPts val="0"/>
              </a:spcAft>
              <a:buNone/>
            </a:pPr>
            <a:r>
              <a:rPr lang="es"/>
              <a:t>	- Filtro de Kalman</a:t>
            </a:r>
            <a:endParaRPr/>
          </a:p>
        </p:txBody>
      </p:sp>
      <p:sp>
        <p:nvSpPr>
          <p:cNvPr id="103" name="Google Shape;103;p17"/>
          <p:cNvSpPr txBox="1"/>
          <p:nvPr/>
        </p:nvSpPr>
        <p:spPr>
          <a:xfrm>
            <a:off x="438425" y="2573975"/>
            <a:ext cx="39771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Control</a:t>
            </a:r>
            <a:r>
              <a:rPr b="1" lang="es" sz="1600">
                <a:solidFill>
                  <a:srgbClr val="980000"/>
                </a:solidFill>
              </a:rPr>
              <a:t>:</a:t>
            </a:r>
            <a:endParaRPr b="1" sz="1600">
              <a:solidFill>
                <a:srgbClr val="980000"/>
              </a:solidFill>
            </a:endParaRPr>
          </a:p>
          <a:p>
            <a:pPr indent="457200" lvl="0" marL="0" rtl="0" algn="l">
              <a:spcBef>
                <a:spcPts val="0"/>
              </a:spcBef>
              <a:spcAft>
                <a:spcPts val="0"/>
              </a:spcAft>
              <a:buNone/>
            </a:pPr>
            <a:r>
              <a:rPr lang="es">
                <a:solidFill>
                  <a:schemeClr val="dk1"/>
                </a:solidFill>
              </a:rPr>
              <a:t>-Utilizamos el topic /ual/set_velocity</a:t>
            </a:r>
            <a:endParaRPr>
              <a:solidFill>
                <a:schemeClr val="dk1"/>
              </a:solidFill>
            </a:endParaRPr>
          </a:p>
          <a:p>
            <a:pPr indent="457200" lvl="0" marL="0" rtl="0" algn="l">
              <a:spcBef>
                <a:spcPts val="0"/>
              </a:spcBef>
              <a:spcAft>
                <a:spcPts val="0"/>
              </a:spcAft>
              <a:buNone/>
            </a:pPr>
            <a:r>
              <a:rPr lang="es">
                <a:solidFill>
                  <a:schemeClr val="dk1"/>
                </a:solidFill>
              </a:rPr>
              <a:t>-Implementamos control PID</a:t>
            </a:r>
            <a:endParaRPr>
              <a:solidFill>
                <a:schemeClr val="dk1"/>
              </a:solidFill>
            </a:endParaRPr>
          </a:p>
          <a:p>
            <a:pPr indent="457200" lvl="0" marL="0" rtl="0" algn="l">
              <a:spcBef>
                <a:spcPts val="0"/>
              </a:spcBef>
              <a:spcAft>
                <a:spcPts val="0"/>
              </a:spcAft>
              <a:buNone/>
            </a:pPr>
            <a:r>
              <a:rPr lang="es">
                <a:solidFill>
                  <a:schemeClr val="dk1"/>
                </a:solidFill>
              </a:rPr>
              <a:t>-Error esperado de 0.5 metros</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Objetivos</a:t>
            </a:r>
            <a:endParaRPr/>
          </a:p>
        </p:txBody>
      </p:sp>
      <p:pic>
        <p:nvPicPr>
          <p:cNvPr id="109" name="Google Shape;109;p18"/>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10" name="Google Shape;110;p18"/>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11" name="Google Shape;111;p18"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12" name="Google Shape;112;p18"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113" name="Google Shape;113;p18"/>
          <p:cNvSpPr txBox="1"/>
          <p:nvPr/>
        </p:nvSpPr>
        <p:spPr>
          <a:xfrm>
            <a:off x="280425" y="964400"/>
            <a:ext cx="46560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Planificación:</a:t>
            </a:r>
            <a:endParaRPr b="1" sz="1600">
              <a:solidFill>
                <a:srgbClr val="980000"/>
              </a:solidFill>
            </a:endParaRPr>
          </a:p>
          <a:p>
            <a:pPr indent="-317500" lvl="0" marL="457200" rtl="0" algn="l">
              <a:spcBef>
                <a:spcPts val="0"/>
              </a:spcBef>
              <a:spcAft>
                <a:spcPts val="0"/>
              </a:spcAft>
              <a:buClr>
                <a:schemeClr val="dk1"/>
              </a:buClr>
              <a:buSzPts val="1400"/>
              <a:buChar char="-"/>
            </a:pPr>
            <a:r>
              <a:rPr lang="es">
                <a:solidFill>
                  <a:schemeClr val="dk1"/>
                </a:solidFill>
              </a:rPr>
              <a:t>Se pretende usar </a:t>
            </a:r>
            <a:r>
              <a:rPr lang="es">
                <a:solidFill>
                  <a:schemeClr val="dk1"/>
                </a:solidFill>
              </a:rPr>
              <a:t>A*</a:t>
            </a:r>
            <a:endParaRPr>
              <a:solidFill>
                <a:schemeClr val="dk1"/>
              </a:solidFill>
            </a:endParaRPr>
          </a:p>
          <a:p>
            <a:pPr indent="-317500" lvl="0" marL="457200" rtl="0" algn="l">
              <a:spcBef>
                <a:spcPts val="0"/>
              </a:spcBef>
              <a:spcAft>
                <a:spcPts val="0"/>
              </a:spcAft>
              <a:buClr>
                <a:schemeClr val="dk1"/>
              </a:buClr>
              <a:buSzPts val="1400"/>
              <a:buChar char="-"/>
            </a:pPr>
            <a:r>
              <a:rPr lang="es">
                <a:solidFill>
                  <a:schemeClr val="dk1"/>
                </a:solidFill>
              </a:rPr>
              <a:t>Buscamos obtener </a:t>
            </a:r>
            <a:r>
              <a:rPr lang="es">
                <a:solidFill>
                  <a:schemeClr val="dk1"/>
                </a:solidFill>
              </a:rPr>
              <a:t>planificación</a:t>
            </a:r>
            <a:r>
              <a:rPr lang="es">
                <a:solidFill>
                  <a:schemeClr val="dk1"/>
                </a:solidFill>
              </a:rPr>
              <a:t> en 3D, mediante octree</a:t>
            </a:r>
            <a:endParaRPr>
              <a:solidFill>
                <a:schemeClr val="dk1"/>
              </a:solidFill>
            </a:endParaRPr>
          </a:p>
        </p:txBody>
      </p:sp>
      <p:pic>
        <p:nvPicPr>
          <p:cNvPr id="114" name="Google Shape;114;p18"/>
          <p:cNvPicPr preferRelativeResize="0"/>
          <p:nvPr/>
        </p:nvPicPr>
        <p:blipFill>
          <a:blip r:embed="rId7">
            <a:alphaModFix/>
          </a:blip>
          <a:stretch>
            <a:fillRect/>
          </a:stretch>
        </p:blipFill>
        <p:spPr>
          <a:xfrm>
            <a:off x="4864500" y="1184050"/>
            <a:ext cx="2585925" cy="2585925"/>
          </a:xfrm>
          <a:prstGeom prst="rect">
            <a:avLst/>
          </a:prstGeom>
          <a:noFill/>
          <a:ln>
            <a:noFill/>
          </a:ln>
        </p:spPr>
      </p:pic>
      <p:pic>
        <p:nvPicPr>
          <p:cNvPr id="115" name="Google Shape;115;p18"/>
          <p:cNvPicPr preferRelativeResize="0"/>
          <p:nvPr/>
        </p:nvPicPr>
        <p:blipFill>
          <a:blip r:embed="rId8">
            <a:alphaModFix/>
          </a:blip>
          <a:stretch>
            <a:fillRect/>
          </a:stretch>
        </p:blipFill>
        <p:spPr>
          <a:xfrm>
            <a:off x="645275" y="2324450"/>
            <a:ext cx="3445333" cy="1945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21" name="Google Shape;121;p19"/>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22" name="Google Shape;122;p19"/>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23" name="Google Shape;123;p19"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24" name="Google Shape;124;p19"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125" name="Google Shape;125;p19"/>
          <p:cNvSpPr txBox="1"/>
          <p:nvPr/>
        </p:nvSpPr>
        <p:spPr>
          <a:xfrm>
            <a:off x="218925" y="870900"/>
            <a:ext cx="5259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Sistema final</a:t>
            </a:r>
            <a:endParaRPr/>
          </a:p>
        </p:txBody>
      </p:sp>
      <p:pic>
        <p:nvPicPr>
          <p:cNvPr id="126" name="Google Shape;126;p19"/>
          <p:cNvPicPr preferRelativeResize="0"/>
          <p:nvPr/>
        </p:nvPicPr>
        <p:blipFill rotWithShape="1">
          <a:blip r:embed="rId7">
            <a:alphaModFix/>
          </a:blip>
          <a:srcRect b="69" l="0" r="0" t="59"/>
          <a:stretch/>
        </p:blipFill>
        <p:spPr>
          <a:xfrm>
            <a:off x="1601175" y="1302000"/>
            <a:ext cx="5448751" cy="282644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32" name="Google Shape;132;p20"/>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33" name="Google Shape;133;p20"/>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34" name="Google Shape;134;p20"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35" name="Google Shape;135;p20"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sp>
        <p:nvSpPr>
          <p:cNvPr id="136" name="Google Shape;136;p20"/>
          <p:cNvSpPr txBox="1"/>
          <p:nvPr/>
        </p:nvSpPr>
        <p:spPr>
          <a:xfrm>
            <a:off x="218925" y="870900"/>
            <a:ext cx="52593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Implementación del gripper</a:t>
            </a:r>
            <a:endParaRPr b="1" sz="1600">
              <a:solidFill>
                <a:srgbClr val="980000"/>
              </a:solidFill>
            </a:endParaRPr>
          </a:p>
          <a:p>
            <a:pPr indent="-317500" lvl="0" marL="457200" rtl="0" algn="l">
              <a:spcBef>
                <a:spcPts val="0"/>
              </a:spcBef>
              <a:spcAft>
                <a:spcPts val="0"/>
              </a:spcAft>
              <a:buSzPts val="1400"/>
              <a:buChar char="-"/>
            </a:pPr>
            <a:r>
              <a:rPr lang="es"/>
              <a:t>Programación URDF</a:t>
            </a:r>
            <a:endParaRPr/>
          </a:p>
          <a:p>
            <a:pPr indent="-317500" lvl="0" marL="457200" rtl="0" algn="l">
              <a:spcBef>
                <a:spcPts val="0"/>
              </a:spcBef>
              <a:spcAft>
                <a:spcPts val="0"/>
              </a:spcAft>
              <a:buSzPts val="1400"/>
              <a:buChar char="-"/>
            </a:pPr>
            <a:r>
              <a:rPr lang="es"/>
              <a:t>Nodo para controlar desde ROS</a:t>
            </a:r>
            <a:endParaRPr/>
          </a:p>
        </p:txBody>
      </p:sp>
      <p:pic>
        <p:nvPicPr>
          <p:cNvPr id="137" name="Google Shape;137;p20"/>
          <p:cNvPicPr preferRelativeResize="0"/>
          <p:nvPr/>
        </p:nvPicPr>
        <p:blipFill>
          <a:blip r:embed="rId7">
            <a:alphaModFix/>
          </a:blip>
          <a:stretch>
            <a:fillRect/>
          </a:stretch>
        </p:blipFill>
        <p:spPr>
          <a:xfrm>
            <a:off x="4187800" y="1076125"/>
            <a:ext cx="4360532" cy="2452800"/>
          </a:xfrm>
          <a:prstGeom prst="rect">
            <a:avLst/>
          </a:prstGeom>
          <a:noFill/>
          <a:ln>
            <a:noFill/>
          </a:ln>
        </p:spPr>
      </p:pic>
      <p:pic>
        <p:nvPicPr>
          <p:cNvPr id="138" name="Google Shape;138;p20"/>
          <p:cNvPicPr preferRelativeResize="0"/>
          <p:nvPr/>
        </p:nvPicPr>
        <p:blipFill>
          <a:blip r:embed="rId8">
            <a:alphaModFix/>
          </a:blip>
          <a:stretch>
            <a:fillRect/>
          </a:stretch>
        </p:blipFill>
        <p:spPr>
          <a:xfrm>
            <a:off x="836450" y="2149300"/>
            <a:ext cx="2785031" cy="24527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68300" y="62950"/>
            <a:ext cx="9044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Tareas Realizadas</a:t>
            </a:r>
            <a:endParaRPr/>
          </a:p>
        </p:txBody>
      </p:sp>
      <p:pic>
        <p:nvPicPr>
          <p:cNvPr id="144" name="Google Shape;144;p21"/>
          <p:cNvPicPr preferRelativeResize="0"/>
          <p:nvPr/>
        </p:nvPicPr>
        <p:blipFill>
          <a:blip r:embed="rId3">
            <a:alphaModFix/>
          </a:blip>
          <a:stretch>
            <a:fillRect/>
          </a:stretch>
        </p:blipFill>
        <p:spPr>
          <a:xfrm>
            <a:off x="0" y="0"/>
            <a:ext cx="1828800" cy="695325"/>
          </a:xfrm>
          <a:prstGeom prst="rect">
            <a:avLst/>
          </a:prstGeom>
          <a:noFill/>
          <a:ln>
            <a:noFill/>
          </a:ln>
        </p:spPr>
      </p:pic>
      <p:pic>
        <p:nvPicPr>
          <p:cNvPr id="145" name="Google Shape;145;p21"/>
          <p:cNvPicPr preferRelativeResize="0"/>
          <p:nvPr/>
        </p:nvPicPr>
        <p:blipFill>
          <a:blip r:embed="rId4">
            <a:alphaModFix/>
          </a:blip>
          <a:stretch>
            <a:fillRect/>
          </a:stretch>
        </p:blipFill>
        <p:spPr>
          <a:xfrm>
            <a:off x="8436600" y="49250"/>
            <a:ext cx="676275" cy="600075"/>
          </a:xfrm>
          <a:prstGeom prst="rect">
            <a:avLst/>
          </a:prstGeom>
          <a:noFill/>
          <a:ln>
            <a:noFill/>
          </a:ln>
        </p:spPr>
      </p:pic>
      <p:pic>
        <p:nvPicPr>
          <p:cNvPr id="146" name="Google Shape;146;p21" title="línea horizontal"/>
          <p:cNvPicPr preferRelativeResize="0"/>
          <p:nvPr/>
        </p:nvPicPr>
        <p:blipFill>
          <a:blip r:embed="rId5">
            <a:alphaModFix/>
          </a:blip>
          <a:stretch>
            <a:fillRect/>
          </a:stretch>
        </p:blipFill>
        <p:spPr>
          <a:xfrm>
            <a:off x="0" y="698700"/>
            <a:ext cx="9112876" cy="45875"/>
          </a:xfrm>
          <a:prstGeom prst="rect">
            <a:avLst/>
          </a:prstGeom>
          <a:noFill/>
          <a:ln>
            <a:noFill/>
          </a:ln>
        </p:spPr>
      </p:pic>
      <p:pic>
        <p:nvPicPr>
          <p:cNvPr id="147" name="Google Shape;147;p21" title="gráfico del pie de página"/>
          <p:cNvPicPr preferRelativeResize="0"/>
          <p:nvPr/>
        </p:nvPicPr>
        <p:blipFill>
          <a:blip r:embed="rId6">
            <a:alphaModFix/>
          </a:blip>
          <a:stretch>
            <a:fillRect/>
          </a:stretch>
        </p:blipFill>
        <p:spPr>
          <a:xfrm>
            <a:off x="18650" y="4076700"/>
            <a:ext cx="9144000" cy="1066800"/>
          </a:xfrm>
          <a:prstGeom prst="rect">
            <a:avLst/>
          </a:prstGeom>
          <a:noFill/>
          <a:ln>
            <a:noFill/>
          </a:ln>
        </p:spPr>
      </p:pic>
      <p:pic>
        <p:nvPicPr>
          <p:cNvPr id="148" name="Google Shape;148;p21"/>
          <p:cNvPicPr preferRelativeResize="0"/>
          <p:nvPr/>
        </p:nvPicPr>
        <p:blipFill>
          <a:blip r:embed="rId7">
            <a:alphaModFix/>
          </a:blip>
          <a:stretch>
            <a:fillRect/>
          </a:stretch>
        </p:blipFill>
        <p:spPr>
          <a:xfrm>
            <a:off x="358000" y="1998297"/>
            <a:ext cx="4302250" cy="2588300"/>
          </a:xfrm>
          <a:prstGeom prst="rect">
            <a:avLst/>
          </a:prstGeom>
          <a:noFill/>
          <a:ln>
            <a:noFill/>
          </a:ln>
        </p:spPr>
      </p:pic>
      <p:pic>
        <p:nvPicPr>
          <p:cNvPr id="149" name="Google Shape;149;p21"/>
          <p:cNvPicPr preferRelativeResize="0"/>
          <p:nvPr/>
        </p:nvPicPr>
        <p:blipFill rotWithShape="1">
          <a:blip r:embed="rId8">
            <a:alphaModFix/>
          </a:blip>
          <a:srcRect b="9016" l="11964" r="0" t="0"/>
          <a:stretch/>
        </p:blipFill>
        <p:spPr>
          <a:xfrm>
            <a:off x="5440250" y="1076125"/>
            <a:ext cx="2943225" cy="2209800"/>
          </a:xfrm>
          <a:prstGeom prst="rect">
            <a:avLst/>
          </a:prstGeom>
          <a:noFill/>
          <a:ln>
            <a:noFill/>
          </a:ln>
        </p:spPr>
      </p:pic>
      <p:sp>
        <p:nvSpPr>
          <p:cNvPr id="150" name="Google Shape;150;p21"/>
          <p:cNvSpPr txBox="1"/>
          <p:nvPr/>
        </p:nvSpPr>
        <p:spPr>
          <a:xfrm>
            <a:off x="180950" y="1021363"/>
            <a:ext cx="5259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rgbClr val="980000"/>
                </a:solidFill>
              </a:rPr>
              <a:t>Implementación de los sensores</a:t>
            </a:r>
            <a:endParaRPr b="1" sz="1600">
              <a:solidFill>
                <a:srgbClr val="980000"/>
              </a:solidFill>
            </a:endParaRPr>
          </a:p>
          <a:p>
            <a:pPr indent="-317500" lvl="0" marL="457200" rtl="0" algn="l">
              <a:spcBef>
                <a:spcPts val="0"/>
              </a:spcBef>
              <a:spcAft>
                <a:spcPts val="0"/>
              </a:spcAft>
              <a:buClr>
                <a:schemeClr val="dk1"/>
              </a:buClr>
              <a:buSzPts val="1400"/>
              <a:buChar char="-"/>
            </a:pPr>
            <a:r>
              <a:rPr lang="es">
                <a:solidFill>
                  <a:schemeClr val="dk1"/>
                </a:solidFill>
              </a:rPr>
              <a:t>Usamos URDF y plugin de Gazebo</a:t>
            </a:r>
            <a:endParaRPr b="1" sz="1600">
              <a:solidFill>
                <a:srgbClr val="98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